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3" roundtripDataSignature="AMtx7midcgWXNFkjFmlLnv7MA/jS0J2v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customschemas.google.com/relationships/presentationmetadata" Target="metadata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Google Shape;105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9" name="Google Shape;10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3" name="Google Shape;113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8" name="Google Shape;11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12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5" Type="http://schemas.openxmlformats.org/officeDocument/2006/relationships/hyperlink" Target="https://www.xataka.com/robotica-e-ia/amazon-ha-dejado-trabajo-sexista-a-inteligencia-artificial-que-le-revisaba-curriculums-reuters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5" Type="http://schemas.openxmlformats.org/officeDocument/2006/relationships/hyperlink" Target="https://www.bbc.com/mundo/noticias/2016/03/160325_tecnologia_microsoft_tay_bot_adolescente_inteligencia_artificial_racista_xenofoba_lb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5" Type="http://schemas.openxmlformats.org/officeDocument/2006/relationships/hyperlink" Target="https://www.bbc.com/mundo/noticias/2015/07/150702_tecnologia_google_perdon_confundir_afroamericanos_gorilas_lv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5" Type="http://schemas.openxmlformats.org/officeDocument/2006/relationships/hyperlink" Target="https://www.elsaltodiario.com/control-social/tecnologia-control-social-basada-inteligencia-artificial-presente-75-paises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ctángulo&#10;&#10;Descripción generada automáticamente" id="129" name="Google Shape;12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"/>
          <p:cNvSpPr txBox="1"/>
          <p:nvPr/>
        </p:nvSpPr>
        <p:spPr>
          <a:xfrm>
            <a:off x="0" y="642954"/>
            <a:ext cx="91440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Ciencia de Datos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"/>
          <p:cNvSpPr txBox="1"/>
          <p:nvPr/>
        </p:nvSpPr>
        <p:spPr>
          <a:xfrm>
            <a:off x="2929662" y="1487752"/>
            <a:ext cx="3284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i="0" lang="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Módulo 1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"/>
          <p:cNvSpPr txBox="1"/>
          <p:nvPr/>
        </p:nvSpPr>
        <p:spPr>
          <a:xfrm>
            <a:off x="0" y="2398654"/>
            <a:ext cx="91440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EEBD33"/>
                </a:solidFill>
                <a:latin typeface="Calibri"/>
                <a:ea typeface="Calibri"/>
                <a:cs typeface="Calibri"/>
                <a:sym typeface="Calibri"/>
              </a:rPr>
              <a:t>Sesgos y peligros de la inteligencia artificial</a:t>
            </a:r>
            <a:endParaRPr b="0" i="1" sz="2500" u="none" cap="none" strike="noStrike">
              <a:solidFill>
                <a:srgbClr val="EEBD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Logotipo&#10;&#10;Descripción generada automáticamente" id="133" name="Google Shape;13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7286" y="39696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134" name="Google Shape;13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7635" y="40392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texto, dibujo&#10;&#10;Descripción generada automáticamente" id="135" name="Google Shape;13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7686" y="40927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Texto&#10;&#10;Descripción generada automáticamente" id="136" name="Google Shape;136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60825" y="3969648"/>
            <a:ext cx="1495334" cy="811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Gráfico de líneas&#10;&#10;Descripción generada automáticamente" id="141" name="Google Shape;141;p2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7258049" y="4313585"/>
            <a:ext cx="1792773" cy="739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rón de fondo&#10;&#10;Descripción generada automáticamente" id="142" name="Google Shape;14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1573" y="74603"/>
            <a:ext cx="992845" cy="195520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"/>
          <p:cNvSpPr txBox="1"/>
          <p:nvPr/>
        </p:nvSpPr>
        <p:spPr>
          <a:xfrm>
            <a:off x="221456" y="477203"/>
            <a:ext cx="892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¡Sesgos en modelos de </a:t>
            </a:r>
            <a:r>
              <a:rPr lang="es" sz="2400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inteligencia </a:t>
            </a:r>
            <a:r>
              <a:rPr lang="es" sz="2400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artificial</a:t>
            </a:r>
            <a:r>
              <a:rPr b="0" i="0" lang="es" sz="2400" u="none" cap="none" strike="noStrike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0" i="0" sz="2400" u="none" cap="none" strike="noStrike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293227" y="898640"/>
            <a:ext cx="4318800" cy="34200"/>
          </a:xfrm>
          <a:prstGeom prst="rect">
            <a:avLst/>
          </a:prstGeom>
          <a:solidFill>
            <a:srgbClr val="7F4E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221450" y="1221575"/>
            <a:ext cx="8672400" cy="3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 bien el uso de las técnicas de machine learning pueden abarcar todos los campos, y facilitar las tareas de muchas personas, estas tienen que aplicarse correctamente 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 se debe cuidar de que el modelo 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 capture sesgos propios de las 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culturas o preconceptos arraigados. 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digo QR&#10;&#10;Descripción generada automáticamente" id="146" name="Google Shape;146;p2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8285028" y="123231"/>
            <a:ext cx="718457" cy="152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ogotipo&#10;&#10;Descripción generada automáticamente" id="147" name="Google Shape;147;p2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4201086" y="42744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"/>
          <p:cNvPicPr preferRelativeResize="0"/>
          <p:nvPr/>
        </p:nvPicPr>
        <p:blipFill rotWithShape="1">
          <a:blip r:embed="rId7">
            <a:alphaModFix amt="51000"/>
          </a:blip>
          <a:srcRect b="0" l="0" r="0" t="0"/>
          <a:stretch/>
        </p:blipFill>
        <p:spPr>
          <a:xfrm>
            <a:off x="1136660" y="43440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2081486" y="43975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"/>
          <p:cNvPicPr preferRelativeResize="0"/>
          <p:nvPr/>
        </p:nvPicPr>
        <p:blipFill rotWithShape="1">
          <a:blip r:embed="rId8">
            <a:alphaModFix amt="50000"/>
          </a:blip>
          <a:srcRect b="0" l="0" r="0" t="0"/>
          <a:stretch/>
        </p:blipFill>
        <p:spPr>
          <a:xfrm>
            <a:off x="6084625" y="4274448"/>
            <a:ext cx="1495334" cy="81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58925" y="2029800"/>
            <a:ext cx="3631003" cy="204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"/>
          <p:cNvSpPr txBox="1"/>
          <p:nvPr/>
        </p:nvSpPr>
        <p:spPr>
          <a:xfrm>
            <a:off x="3507650" y="4072250"/>
            <a:ext cx="563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Fuente: https://www.disneyplus.com/es-419/movies/avengers-era-de-ultron-de-marvel-studios/76IUxY0rNHzt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Gráfico de líneas&#10;&#10;Descripción generada automáticamente" id="157" name="Google Shape;157;p3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7258049" y="4313585"/>
            <a:ext cx="1792773" cy="739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rón de fondo&#10;&#10;Descripción generada automáticamente" id="158" name="Google Shape;15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1573" y="74603"/>
            <a:ext cx="992845" cy="195520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"/>
          <p:cNvSpPr txBox="1"/>
          <p:nvPr/>
        </p:nvSpPr>
        <p:spPr>
          <a:xfrm>
            <a:off x="221456" y="477203"/>
            <a:ext cx="892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Motor de reclutamiento de Amazon</a:t>
            </a:r>
            <a:endParaRPr b="0" i="0" sz="2400" u="none" cap="none" strike="noStrike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"/>
          <p:cNvSpPr/>
          <p:nvPr/>
        </p:nvSpPr>
        <p:spPr>
          <a:xfrm>
            <a:off x="293227" y="898640"/>
            <a:ext cx="4318800" cy="34200"/>
          </a:xfrm>
          <a:prstGeom prst="rect">
            <a:avLst/>
          </a:prstGeom>
          <a:solidFill>
            <a:srgbClr val="7F4E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"/>
          <p:cNvSpPr txBox="1"/>
          <p:nvPr/>
        </p:nvSpPr>
        <p:spPr>
          <a:xfrm>
            <a:off x="221450" y="1026300"/>
            <a:ext cx="8315100" cy="3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" sz="2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Cuando una empresa como Amazon tiene una nueva vacante recibe cientos o miles de CV, por eso decidieron crear un </a:t>
            </a:r>
            <a:endParaRPr b="0" i="0" sz="23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" sz="2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equipo para realizar un sistema que, usando ML </a:t>
            </a:r>
            <a:endParaRPr b="0" i="0" sz="23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" sz="2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ayudará a seleccionar los mejores candidatos, sin </a:t>
            </a:r>
            <a:endParaRPr b="0" i="0" sz="23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" sz="2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embargo, tuvieron que darlo de baja pues el mismo </a:t>
            </a:r>
            <a:endParaRPr b="0" i="0" sz="23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" sz="2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solo seleccionaba hombres. El error, fue el dataset </a:t>
            </a:r>
            <a:endParaRPr b="0" i="0" sz="23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" sz="2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 entrenamiento, que, siendo datos históricos en un </a:t>
            </a:r>
            <a:endParaRPr b="0" i="0" sz="23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" sz="2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área que era dominada por hombres, el algoritmo captó dicha característica. Referencia : </a:t>
            </a:r>
            <a:r>
              <a:rPr b="0" i="0" lang="es" sz="2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Xataka</a:t>
            </a:r>
            <a:r>
              <a:rPr b="0" i="0" lang="es" sz="2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3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digo QR&#10;&#10;Descripción generada automáticamente" id="162" name="Google Shape;162;p3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8285028" y="123231"/>
            <a:ext cx="718457" cy="152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ogotipo&#10;&#10;Descripción generada automáticamente" id="163" name="Google Shape;163;p3"/>
          <p:cNvPicPr preferRelativeResize="0"/>
          <p:nvPr/>
        </p:nvPicPr>
        <p:blipFill rotWithShape="1">
          <a:blip r:embed="rId7">
            <a:alphaModFix amt="50000"/>
          </a:blip>
          <a:srcRect b="0" l="0" r="0" t="0"/>
          <a:stretch/>
        </p:blipFill>
        <p:spPr>
          <a:xfrm>
            <a:off x="4201086" y="42744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"/>
          <p:cNvPicPr preferRelativeResize="0"/>
          <p:nvPr/>
        </p:nvPicPr>
        <p:blipFill rotWithShape="1">
          <a:blip r:embed="rId8">
            <a:alphaModFix amt="51000"/>
          </a:blip>
          <a:srcRect b="0" l="0" r="0" t="0"/>
          <a:stretch/>
        </p:blipFill>
        <p:spPr>
          <a:xfrm>
            <a:off x="1136660" y="43440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2081486" y="43975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"/>
          <p:cNvPicPr preferRelativeResize="0"/>
          <p:nvPr/>
        </p:nvPicPr>
        <p:blipFill rotWithShape="1">
          <a:blip r:embed="rId9">
            <a:alphaModFix amt="50000"/>
          </a:blip>
          <a:srcRect b="0" l="0" r="0" t="0"/>
          <a:stretch/>
        </p:blipFill>
        <p:spPr>
          <a:xfrm>
            <a:off x="6084625" y="4274448"/>
            <a:ext cx="1495334" cy="81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"/>
          <p:cNvPicPr preferRelativeResize="0"/>
          <p:nvPr/>
        </p:nvPicPr>
        <p:blipFill rotWithShape="1">
          <a:blip r:embed="rId10">
            <a:alphaModFix/>
          </a:blip>
          <a:srcRect b="0" l="22146" r="23104" t="0"/>
          <a:stretch/>
        </p:blipFill>
        <p:spPr>
          <a:xfrm>
            <a:off x="6686550" y="1392025"/>
            <a:ext cx="2107200" cy="2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Gráfico de líneas&#10;&#10;Descripción generada automáticamente" id="172" name="Google Shape;172;p4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7258049" y="4313585"/>
            <a:ext cx="1792773" cy="739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rón de fondo&#10;&#10;Descripción generada automáticamente" id="173" name="Google Shape;17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1573" y="74603"/>
            <a:ext cx="992845" cy="195520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"/>
          <p:cNvSpPr txBox="1"/>
          <p:nvPr/>
        </p:nvSpPr>
        <p:spPr>
          <a:xfrm>
            <a:off x="221456" y="477203"/>
            <a:ext cx="892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Microsoft Tay </a:t>
            </a:r>
            <a:endParaRPr b="0" i="0" sz="2400" u="none" cap="none" strike="noStrike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"/>
          <p:cNvSpPr/>
          <p:nvPr/>
        </p:nvSpPr>
        <p:spPr>
          <a:xfrm>
            <a:off x="293227" y="898640"/>
            <a:ext cx="4318800" cy="34200"/>
          </a:xfrm>
          <a:prstGeom prst="rect">
            <a:avLst/>
          </a:prstGeom>
          <a:solidFill>
            <a:srgbClr val="7F4E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"/>
          <p:cNvSpPr txBox="1"/>
          <p:nvPr/>
        </p:nvSpPr>
        <p:spPr>
          <a:xfrm>
            <a:off x="221450" y="1026300"/>
            <a:ext cx="8315100" cy="3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" sz="2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Tay es un robot virtual desarrollado con inteligencia artificial por Microsoft para entablar conversaciones con humanos a través de twitter, sin embargo tuvieron que darle de baja pues ràpidamente empezó a realizar tweets ofensivos, racistas y con contenido sexual inapropiado. El problema igualmente se vio </a:t>
            </a:r>
            <a:endParaRPr b="0" i="0" sz="23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" sz="2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involucrado con los datos de entrenamiento,</a:t>
            </a:r>
            <a:endParaRPr b="0" i="0" sz="23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" sz="2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pues captó las tendencias de lo que se </a:t>
            </a:r>
            <a:endParaRPr b="0" i="0" sz="23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" sz="2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comentaba en twitter, ademas de sospecharse</a:t>
            </a:r>
            <a:endParaRPr b="0" i="0" sz="23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" sz="2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 ser víctima de sabotaje. Referencia: </a:t>
            </a:r>
            <a:r>
              <a:rPr b="0" i="0" lang="es" sz="2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Forbes</a:t>
            </a:r>
            <a:r>
              <a:rPr b="0" i="0" lang="es" sz="2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5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digo QR&#10;&#10;Descripción generada automáticamente" id="177" name="Google Shape;177;p4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8285028" y="123231"/>
            <a:ext cx="718457" cy="152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ogotipo&#10;&#10;Descripción generada automáticamente" id="178" name="Google Shape;178;p4"/>
          <p:cNvPicPr preferRelativeResize="0"/>
          <p:nvPr/>
        </p:nvPicPr>
        <p:blipFill rotWithShape="1">
          <a:blip r:embed="rId7">
            <a:alphaModFix amt="50000"/>
          </a:blip>
          <a:srcRect b="0" l="0" r="0" t="0"/>
          <a:stretch/>
        </p:blipFill>
        <p:spPr>
          <a:xfrm>
            <a:off x="4201086" y="42744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"/>
          <p:cNvPicPr preferRelativeResize="0"/>
          <p:nvPr/>
        </p:nvPicPr>
        <p:blipFill rotWithShape="1">
          <a:blip r:embed="rId8">
            <a:alphaModFix amt="51000"/>
          </a:blip>
          <a:srcRect b="0" l="0" r="0" t="0"/>
          <a:stretch/>
        </p:blipFill>
        <p:spPr>
          <a:xfrm>
            <a:off x="1136660" y="43440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2081486" y="43975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"/>
          <p:cNvPicPr preferRelativeResize="0"/>
          <p:nvPr/>
        </p:nvPicPr>
        <p:blipFill rotWithShape="1">
          <a:blip r:embed="rId9">
            <a:alphaModFix amt="50000"/>
          </a:blip>
          <a:srcRect b="0" l="0" r="0" t="0"/>
          <a:stretch/>
        </p:blipFill>
        <p:spPr>
          <a:xfrm>
            <a:off x="6084625" y="4274448"/>
            <a:ext cx="1495334" cy="81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33225" y="2519350"/>
            <a:ext cx="2971824" cy="167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Gráfico de líneas&#10;&#10;Descripción generada automáticamente" id="187" name="Google Shape;187;p5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7258049" y="4313585"/>
            <a:ext cx="1792773" cy="739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rón de fondo&#10;&#10;Descripción generada automáticamente" id="188" name="Google Shape;18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1573" y="74603"/>
            <a:ext cx="992845" cy="195520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5"/>
          <p:cNvSpPr txBox="1"/>
          <p:nvPr/>
        </p:nvSpPr>
        <p:spPr>
          <a:xfrm>
            <a:off x="221456" y="477203"/>
            <a:ext cx="892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Google Fotos </a:t>
            </a:r>
            <a:endParaRPr b="0" i="0" sz="2400" u="none" cap="none" strike="noStrike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293227" y="898640"/>
            <a:ext cx="4318800" cy="34200"/>
          </a:xfrm>
          <a:prstGeom prst="rect">
            <a:avLst/>
          </a:prstGeom>
          <a:solidFill>
            <a:srgbClr val="7F4E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5"/>
          <p:cNvSpPr txBox="1"/>
          <p:nvPr/>
        </p:nvSpPr>
        <p:spPr>
          <a:xfrm>
            <a:off x="221450" y="1026300"/>
            <a:ext cx="8358300" cy="3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Google fotos es un sistema que ofrece, entre otras cosas, un avanzado sistema de etiquetas automáticas para personas, animales o cosas que se encuentren en las fotos de sus usuarios, sin embargo, en 2015, provocó una gran cantidad de quejas por etiquetar como animales a personas. Aunque el escándalo se provocó por la etiquetar como </a:t>
            </a:r>
            <a:endParaRPr b="0" i="0" sz="21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gorilas a una pareja de afrodescendientes, el jefe </a:t>
            </a:r>
            <a:endParaRPr b="0" i="0" sz="21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del proyecto pudo calmar las acusaciones al </a:t>
            </a:r>
            <a:endParaRPr b="0" i="0" sz="21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demostrar que Google Fotos también etiquetaba </a:t>
            </a:r>
            <a:endParaRPr b="0" i="0" sz="21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incorrectamente a personas de otras razas como </a:t>
            </a:r>
            <a:endParaRPr b="0" i="0" sz="21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diferentes animales. Referencia: </a:t>
            </a:r>
            <a:r>
              <a:rPr b="0" i="0" lang="es" sz="21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BBC</a:t>
            </a:r>
            <a:r>
              <a:rPr b="0" i="0" lang="es" sz="2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0" i="0" lang="es" sz="2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digo QR&#10;&#10;Descripción generada automáticamente" id="192" name="Google Shape;192;p5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8285028" y="123231"/>
            <a:ext cx="718457" cy="152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ogotipo&#10;&#10;Descripción generada automáticamente" id="193" name="Google Shape;193;p5"/>
          <p:cNvPicPr preferRelativeResize="0"/>
          <p:nvPr/>
        </p:nvPicPr>
        <p:blipFill rotWithShape="1">
          <a:blip r:embed="rId7">
            <a:alphaModFix amt="50000"/>
          </a:blip>
          <a:srcRect b="0" l="0" r="0" t="0"/>
          <a:stretch/>
        </p:blipFill>
        <p:spPr>
          <a:xfrm>
            <a:off x="4201086" y="42744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8">
            <a:alphaModFix amt="51000"/>
          </a:blip>
          <a:srcRect b="0" l="0" r="0" t="0"/>
          <a:stretch/>
        </p:blipFill>
        <p:spPr>
          <a:xfrm>
            <a:off x="1136660" y="43440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2081486" y="43975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9">
            <a:alphaModFix amt="50000"/>
          </a:blip>
          <a:srcRect b="0" l="0" r="0" t="0"/>
          <a:stretch/>
        </p:blipFill>
        <p:spPr>
          <a:xfrm>
            <a:off x="6084625" y="4274448"/>
            <a:ext cx="1495334" cy="81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79275" y="2571749"/>
            <a:ext cx="2800364" cy="15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Gráfico de líneas&#10;&#10;Descripción generada automáticamente" id="202" name="Google Shape;202;p6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7258049" y="4313585"/>
            <a:ext cx="1792773" cy="739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rón de fondo&#10;&#10;Descripción generada automáticamente" id="203" name="Google Shape;20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1573" y="74603"/>
            <a:ext cx="992845" cy="195520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 txBox="1"/>
          <p:nvPr/>
        </p:nvSpPr>
        <p:spPr>
          <a:xfrm>
            <a:off x="221456" y="477203"/>
            <a:ext cx="892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Tecnología de control social basada en la inteligencia artificial</a:t>
            </a:r>
            <a:endParaRPr b="0" i="0" sz="2400" u="none" cap="none" strike="noStrike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293227" y="898640"/>
            <a:ext cx="4318800" cy="34200"/>
          </a:xfrm>
          <a:prstGeom prst="rect">
            <a:avLst/>
          </a:prstGeom>
          <a:solidFill>
            <a:srgbClr val="7F4E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 txBox="1"/>
          <p:nvPr/>
        </p:nvSpPr>
        <p:spPr>
          <a:xfrm>
            <a:off x="221450" y="1026300"/>
            <a:ext cx="6101400" cy="3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 el ejemplo de China, país líder en el sector, la incipiente tecnología de reconocimiento facial basada en la inteligencia artificial está expandiéndose por todo el mundo a gran velocidad a medida que las grandes empresas se aprovechan de las posibilidades que aporta la IA para mejorar el procesamiento y análisis de datos. Con estas armas, un número cada vez mayor de países están utilizando esta tecnología con fines policiales, “algunos legales, otros que violan los derechos humanos”. Fuente: </a:t>
            </a:r>
            <a:r>
              <a:rPr b="0" i="0" lang="e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Diario El Salto</a:t>
            </a:r>
            <a:endParaRPr b="0" i="0" sz="1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digo QR&#10;&#10;Descripción generada automáticamente" id="207" name="Google Shape;207;p6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8285028" y="123231"/>
            <a:ext cx="718457" cy="152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ogotipo&#10;&#10;Descripción generada automáticamente" id="208" name="Google Shape;208;p6"/>
          <p:cNvPicPr preferRelativeResize="0"/>
          <p:nvPr/>
        </p:nvPicPr>
        <p:blipFill rotWithShape="1">
          <a:blip r:embed="rId7">
            <a:alphaModFix amt="50000"/>
          </a:blip>
          <a:srcRect b="0" l="0" r="0" t="0"/>
          <a:stretch/>
        </p:blipFill>
        <p:spPr>
          <a:xfrm>
            <a:off x="4201086" y="42744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"/>
          <p:cNvPicPr preferRelativeResize="0"/>
          <p:nvPr/>
        </p:nvPicPr>
        <p:blipFill rotWithShape="1">
          <a:blip r:embed="rId8">
            <a:alphaModFix amt="51000"/>
          </a:blip>
          <a:srcRect b="0" l="0" r="0" t="0"/>
          <a:stretch/>
        </p:blipFill>
        <p:spPr>
          <a:xfrm>
            <a:off x="1136660" y="43440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6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2081486" y="43975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6"/>
          <p:cNvPicPr preferRelativeResize="0"/>
          <p:nvPr/>
        </p:nvPicPr>
        <p:blipFill rotWithShape="1">
          <a:blip r:embed="rId9">
            <a:alphaModFix amt="50000"/>
          </a:blip>
          <a:srcRect b="0" l="0" r="0" t="0"/>
          <a:stretch/>
        </p:blipFill>
        <p:spPr>
          <a:xfrm>
            <a:off x="6084625" y="4274448"/>
            <a:ext cx="1495334" cy="81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27150" y="1068203"/>
            <a:ext cx="2023530" cy="305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